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7" r:id="rId3"/>
    <p:sldId id="260" r:id="rId4"/>
    <p:sldId id="259" r:id="rId5"/>
    <p:sldId id="261" r:id="rId6"/>
    <p:sldId id="268" r:id="rId7"/>
    <p:sldId id="262" r:id="rId8"/>
    <p:sldId id="275" r:id="rId9"/>
    <p:sldId id="263" r:id="rId10"/>
    <p:sldId id="264" r:id="rId11"/>
    <p:sldId id="265" r:id="rId12"/>
    <p:sldId id="266" r:id="rId13"/>
    <p:sldId id="267" r:id="rId14"/>
    <p:sldId id="269" r:id="rId15"/>
    <p:sldId id="270" r:id="rId16"/>
    <p:sldId id="276" r:id="rId17"/>
    <p:sldId id="271" r:id="rId18"/>
    <p:sldId id="278" r:id="rId19"/>
    <p:sldId id="273" r:id="rId20"/>
    <p:sldId id="274" r:id="rId2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81645" autoAdjust="0"/>
  </p:normalViewPr>
  <p:slideViewPr>
    <p:cSldViewPr snapToGrid="0">
      <p:cViewPr>
        <p:scale>
          <a:sx n="90" d="100"/>
          <a:sy n="90" d="100"/>
        </p:scale>
        <p:origin x="252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144732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17</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每一次选择不同数量的训练集，就会根据预设的比例取出不同数量的测试集。进行一次模型精度确定之后可以得到上图中一个点。</a:t>
            </a:r>
          </a:p>
          <a:p>
            <a:pPr eaLnBrk="1" hangingPunct="1"/>
            <a:r>
              <a:rPr kumimoji="1" lang="zh-CN" altLang="en-US" dirty="0" smtClean="0"/>
              <a:t>最后就得到了不同数据量下的对应精度，然后两种模型进行对比。可以发现决策树的精度随着数据量的提高而迅速增长。而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大格局下是国家意志的推行，工业大数据是中国制造</a:t>
            </a:r>
            <a:r>
              <a:rPr lang="en-US" altLang="zh-CN"/>
              <a:t>2025</a:t>
            </a:r>
            <a:r>
              <a:rPr lang="zh-CN" altLang="en-US"/>
              <a:t>中极为重要的核心部分之一。而故障诊断在工业大数据中也占据着一席之地，我主要是研究的是两种可以用于故障诊断检测的模型的设计方法。</a:t>
            </a:r>
            <a:endParaRPr lang="en-US" altLang="zh-CN"/>
          </a:p>
          <a:p>
            <a:pPr eaLnBrk="1" hangingPunct="1">
              <a:spcBef>
                <a:spcPct val="0"/>
              </a:spcBef>
            </a:pPr>
            <a:r>
              <a:rPr lang="zh-CN" altLang="en-US"/>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a:t>
            </a:r>
            <a:r>
              <a:rPr lang="zh-CN" altLang="en-US" dirty="0" smtClean="0"/>
              <a:t>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a:t>假设当前样本集</a:t>
            </a:r>
            <a:r>
              <a:rPr lang="en-US" altLang="zh-CN"/>
              <a:t>D</a:t>
            </a:r>
            <a:r>
              <a:rPr lang="zh-CN" altLang="zh-CN"/>
              <a:t>中有</a:t>
            </a:r>
            <a:r>
              <a:rPr lang="en-US" altLang="zh-CN"/>
              <a:t>N</a:t>
            </a:r>
            <a:r>
              <a:rPr lang="zh-CN" altLang="zh-CN"/>
              <a:t>个样本，而整个样本有</a:t>
            </a:r>
            <a:r>
              <a:rPr lang="en-US" altLang="zh-CN"/>
              <a:t>k</a:t>
            </a:r>
            <a:r>
              <a:rPr lang="zh-CN" altLang="zh-CN"/>
              <a:t>个分类，每个分类对应的样本数量为</a:t>
            </a:r>
            <a:r>
              <a:rPr lang="en-US" altLang="zh-CN">
                <a:latin typeface="Cambria Math" charset="0"/>
              </a:rPr>
              <a:t>N</a:t>
            </a:r>
            <a:r>
              <a:rPr lang="zh-CN" altLang="zh-CN">
                <a:latin typeface="Cambria Math" charset="0"/>
              </a:rPr>
              <a:t>_</a:t>
            </a:r>
            <a:r>
              <a:rPr lang="en-US" altLang="zh-CN">
                <a:latin typeface="Cambria Math" charset="0"/>
              </a:rPr>
              <a:t>i</a:t>
            </a:r>
            <a:endParaRPr lang="en-US" altLang="zh-CN"/>
          </a:p>
          <a:p>
            <a:pPr eaLnBrk="1" hangingPunct="1">
              <a:spcBef>
                <a:spcPct val="0"/>
              </a:spcBef>
            </a:pPr>
            <a:endParaRPr lang="en-US" altLang="zh-CN"/>
          </a:p>
          <a:p>
            <a:pPr eaLnBrk="1" hangingPunct="1">
              <a:spcBef>
                <a:spcPct val="0"/>
              </a:spcBef>
            </a:pPr>
            <a:r>
              <a:rPr lang="zh-CN" altLang="zh-CN"/>
              <a:t>假设当前样本集</a:t>
            </a:r>
            <a:r>
              <a:rPr lang="en-US" altLang="zh-CN"/>
              <a:t>D</a:t>
            </a:r>
            <a:r>
              <a:rPr lang="zh-CN" altLang="zh-CN"/>
              <a:t>中有</a:t>
            </a:r>
            <a:r>
              <a:rPr lang="en-US" altLang="zh-CN"/>
              <a:t>N </a:t>
            </a:r>
            <a:r>
              <a:rPr lang="zh-CN" altLang="zh-CN"/>
              <a:t>个样本，每个样本都有一些属性，假设我们目前取属性</a:t>
            </a:r>
            <a:r>
              <a:rPr lang="en-US" altLang="zh-CN"/>
              <a:t>A</a:t>
            </a:r>
            <a:r>
              <a:rPr lang="zh-CN" altLang="zh-CN"/>
              <a:t>作为我们计算信息增益的属性。</a:t>
            </a:r>
          </a:p>
          <a:p>
            <a:pPr eaLnBrk="1" hangingPunct="1">
              <a:spcBef>
                <a:spcPct val="0"/>
              </a:spcBef>
            </a:pPr>
            <a:r>
              <a:rPr lang="zh-CN" altLang="zh-CN"/>
              <a:t>根据属性</a:t>
            </a:r>
            <a:r>
              <a:rPr lang="en-US" altLang="zh-CN"/>
              <a:t>A</a:t>
            </a:r>
            <a:r>
              <a:rPr lang="zh-CN" altLang="zh-CN"/>
              <a:t>，我们可以用属性</a:t>
            </a:r>
            <a:r>
              <a:rPr lang="en-US" altLang="zh-CN"/>
              <a:t>A</a:t>
            </a:r>
            <a:r>
              <a:rPr lang="zh-CN" altLang="zh-CN"/>
              <a:t>的不同取值（假设有</a:t>
            </a:r>
            <a:r>
              <a:rPr lang="en-US" altLang="zh-CN"/>
              <a:t>v</a:t>
            </a:r>
            <a:r>
              <a:rPr lang="zh-CN" altLang="zh-CN"/>
              <a:t>种），将整个样本集</a:t>
            </a:r>
            <a:r>
              <a:rPr lang="en-US" altLang="zh-CN"/>
              <a:t>D</a:t>
            </a:r>
            <a:r>
              <a:rPr lang="zh-CN" altLang="zh-CN"/>
              <a:t>分为</a:t>
            </a:r>
            <a:r>
              <a:rPr lang="en-US" altLang="zh-CN"/>
              <a:t>v</a:t>
            </a:r>
            <a:r>
              <a:rPr lang="zh-CN" altLang="zh-CN"/>
              <a:t>个子样本集</a:t>
            </a:r>
            <a:r>
              <a:rPr lang="en-US" altLang="zh-CN"/>
              <a:t>D</a:t>
            </a:r>
            <a:r>
              <a:rPr lang="zh-CN" altLang="zh-CN"/>
              <a:t>_</a:t>
            </a:r>
            <a:r>
              <a:rPr lang="en-US" altLang="zh-CN"/>
              <a:t>i (i=1,2,3···v)</a:t>
            </a:r>
            <a:r>
              <a:rPr lang="zh-CN" altLang="zh-CN"/>
              <a:t>，每个样本子集的样本数为</a:t>
            </a:r>
            <a:r>
              <a:rPr lang="en-US" altLang="zh-CN"/>
              <a:t>N</a:t>
            </a:r>
            <a:r>
              <a:rPr lang="zh-CN" altLang="zh-CN"/>
              <a:t>，那么每一个样本子集的频率为：</a:t>
            </a:r>
          </a:p>
          <a:p>
            <a:pPr eaLnBrk="1" hangingPunct="1">
              <a:spcBef>
                <a:spcPct val="0"/>
              </a:spcBef>
            </a:pPr>
            <a:endParaRPr lang="en-US" altLang="zh-CN"/>
          </a:p>
          <a:p>
            <a:pPr eaLnBrk="1" hangingPunct="1">
              <a:spcBef>
                <a:spcPct val="0"/>
              </a:spcBef>
            </a:pPr>
            <a:r>
              <a:rPr lang="zh-CN" altLang="en-US"/>
              <a:t>得到了信息增益之后，我们就可以根据信息增益来确定分支路径。</a:t>
            </a:r>
            <a:endParaRPr lang="en-US" altLang="zh-CN"/>
          </a:p>
          <a:p>
            <a:pPr eaLnBrk="1" hangingPunct="1">
              <a:spcBef>
                <a:spcPct val="0"/>
              </a:spcBef>
            </a:pPr>
            <a:endParaRPr lang="zh-CN" altLang="zh-CN"/>
          </a:p>
          <a:p>
            <a:pPr eaLnBrk="1" hangingPunct="1">
              <a:spcBef>
                <a:spcPct val="0"/>
              </a:spcBef>
            </a:pPr>
            <a:endParaRPr lang="zh-CN" altLang="en-US"/>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2018/5/28</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2018/5/28</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2018/5/28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2018/5/28</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0" y="1495425"/>
            <a:ext cx="9144000" cy="1452563"/>
          </a:xfrm>
        </p:spPr>
        <p:txBody>
          <a:bodyPr/>
          <a:lstStyle/>
          <a:p>
            <a:pPr eaLnBrk="1" hangingPunct="1"/>
            <a:r>
              <a:rPr lang="zh-CN" altLang="en-US" sz="7200" b="1">
                <a:latin typeface="华文楷体" charset="0"/>
                <a:ea typeface="华文楷体" charset="0"/>
              </a:rPr>
              <a:t>毕业设计论文答辩</a:t>
            </a:r>
            <a:endParaRPr lang="zh-CN" altLang="en-US" sz="7200">
              <a:latin typeface="华文楷体" charset="0"/>
              <a:ea typeface="华文楷体" charset="0"/>
            </a:endParaRPr>
          </a:p>
        </p:txBody>
      </p:sp>
      <p:sp>
        <p:nvSpPr>
          <p:cNvPr id="5" name="矩形 4"/>
          <p:cNvSpPr/>
          <p:nvPr/>
        </p:nvSpPr>
        <p:spPr>
          <a:xfrm>
            <a:off x="1" y="3576637"/>
            <a:ext cx="9144000" cy="707886"/>
          </a:xfrm>
          <a:prstGeom prst="rect">
            <a:avLst/>
          </a:prstGeom>
          <a:noFill/>
        </p:spPr>
        <p:txBody>
          <a:bodyPr>
            <a:spAutoFit/>
          </a:bodyPr>
          <a:lstStyle/>
          <a:p>
            <a:pPr algn="ctr" eaLnBrk="1" fontAlgn="auto" hangingPunct="1">
              <a:spcBef>
                <a:spcPts val="0"/>
              </a:spcBef>
              <a:spcAft>
                <a:spcPts val="0"/>
              </a:spcAft>
              <a:defRPr/>
            </a:pPr>
            <a:r>
              <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endParaRPr>
          </a:p>
        </p:txBody>
      </p:sp>
      <p:sp>
        <p:nvSpPr>
          <p:cNvPr id="14339" name="文本框 5"/>
          <p:cNvSpPr txBox="1">
            <a:spLocks noChangeArrowheads="1"/>
          </p:cNvSpPr>
          <p:nvPr/>
        </p:nvSpPr>
        <p:spPr bwMode="auto">
          <a:xfrm>
            <a:off x="0" y="46958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dirty="0"/>
              <a:t>指导老师： 金海、吴波</a:t>
            </a:r>
            <a:endParaRPr lang="en-US" altLang="zh-CN" sz="2400" dirty="0"/>
          </a:p>
        </p:txBody>
      </p:sp>
      <p:sp>
        <p:nvSpPr>
          <p:cNvPr id="14340" name="矩形 6"/>
          <p:cNvSpPr>
            <a:spLocks noChangeArrowheads="1"/>
          </p:cNvSpPr>
          <p:nvPr/>
        </p:nvSpPr>
        <p:spPr bwMode="auto">
          <a:xfrm>
            <a:off x="3213100" y="5399088"/>
            <a:ext cx="254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a:t>答辩人： 张照博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t>3. </a:t>
            </a:r>
            <a:r>
              <a:rPr lang="zh-CN" altLang="en-US" sz="3600" dirty="0"/>
              <a:t>内容设计</a:t>
            </a:r>
          </a:p>
        </p:txBody>
      </p:sp>
      <p:sp>
        <p:nvSpPr>
          <p:cNvPr id="27650" name="内容占位符 2"/>
          <p:cNvSpPr>
            <a:spLocks noGrp="1"/>
          </p:cNvSpPr>
          <p:nvPr>
            <p:ph idx="1"/>
          </p:nvPr>
        </p:nvSpPr>
        <p:spPr/>
        <p:txBody>
          <a:bodyPr/>
          <a:lstStyle/>
          <a:p>
            <a:pPr eaLnBrk="1" hangingPunct="1"/>
            <a:r>
              <a:rPr lang="zh-CN" altLang="en-US"/>
              <a:t>数据存储采用</a:t>
            </a:r>
            <a:r>
              <a:rPr lang="en-US" altLang="zh-CN"/>
              <a:t>Mysql</a:t>
            </a:r>
            <a:r>
              <a:rPr lang="zh-CN" altLang="en-US"/>
              <a:t>数据库</a:t>
            </a:r>
            <a:endParaRPr lang="en-US" altLang="zh-CN"/>
          </a:p>
          <a:p>
            <a:pPr eaLnBrk="1" hangingPunct="1"/>
            <a:endParaRPr lang="en-US" altLang="zh-CN"/>
          </a:p>
          <a:p>
            <a:pPr eaLnBrk="1" hangingPunct="1"/>
            <a:r>
              <a:rPr lang="zh-CN" altLang="en-US"/>
              <a:t>数据清洗采用</a:t>
            </a:r>
            <a:r>
              <a:rPr lang="en-US" altLang="zh-CN"/>
              <a:t>C++</a:t>
            </a:r>
          </a:p>
          <a:p>
            <a:pPr eaLnBrk="1" hangingPunct="1"/>
            <a:endParaRPr lang="en-US" altLang="zh-CN"/>
          </a:p>
          <a:p>
            <a:pPr eaLnBrk="1" hangingPunct="1"/>
            <a:r>
              <a:rPr lang="zh-CN" altLang="en-US"/>
              <a:t>模型建立，数据计算采用</a:t>
            </a:r>
            <a:r>
              <a:rPr lang="en-US" altLang="zh-CN"/>
              <a:t>Java</a:t>
            </a:r>
          </a:p>
          <a:p>
            <a:pPr eaLnBrk="1" hangingPunct="1"/>
            <a:endParaRPr lang="en-US" altLang="zh-CN"/>
          </a:p>
          <a:p>
            <a:pPr eaLnBrk="1" hangingPunct="1"/>
            <a:r>
              <a:rPr lang="zh-CN" altLang="en-US"/>
              <a:t>数据可视化采用</a:t>
            </a:r>
            <a:r>
              <a:rPr lang="en-US" altLang="zh-CN"/>
              <a:t>python</a:t>
            </a:r>
            <a:r>
              <a:rPr lang="zh-CN" altLang="en-US"/>
              <a:t>绘图</a:t>
            </a:r>
            <a:endParaRPr lang="en-US" altLang="zh-CN"/>
          </a:p>
          <a:p>
            <a:pPr eaLnBrk="1" hangingPunct="1"/>
            <a:endParaRPr lang="zh-CN" altLang="en-US"/>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825750"/>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794125"/>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250" y="4870450"/>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1847850"/>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t>3.1 </a:t>
            </a:r>
            <a:r>
              <a:rPr lang="zh-CN" altLang="en-US" sz="2800" dirty="0"/>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400" dirty="0" smtClean="0">
                <a:latin typeface="宋体" charset="0"/>
              </a:rPr>
              <a:t>	数据</a:t>
            </a:r>
            <a:r>
              <a:rPr lang="zh-CN" altLang="en-US" sz="1400" dirty="0">
                <a:latin typeface="宋体" charset="0"/>
              </a:rPr>
              <a:t>集来自网络，是</a:t>
            </a:r>
            <a:r>
              <a:rPr lang="en-US" altLang="zh-CN" sz="1400" dirty="0" err="1">
                <a:latin typeface="宋体" charset="0"/>
              </a:rPr>
              <a:t>Github</a:t>
            </a:r>
            <a:r>
              <a:rPr lang="zh-CN" altLang="zh-CN" sz="1400" dirty="0">
                <a:latin typeface="宋体" charset="0"/>
              </a:rPr>
              <a:t>上一个</a:t>
            </a:r>
            <a:r>
              <a:rPr lang="en-US" altLang="zh-CN" sz="1400" dirty="0">
                <a:latin typeface="宋体" charset="0"/>
              </a:rPr>
              <a:t>Fault Diagnosis</a:t>
            </a:r>
            <a:r>
              <a:rPr lang="zh-CN" altLang="zh-CN" sz="1400" dirty="0">
                <a:latin typeface="宋体" charset="0"/>
              </a:rPr>
              <a:t>项目的自带的风力涡轮内部齿轮箱</a:t>
            </a:r>
            <a:r>
              <a:rPr lang="zh-CN" altLang="en-US" sz="1400" dirty="0">
                <a:latin typeface="宋体" charset="0"/>
              </a:rPr>
              <a:t>分类运行数据。</a:t>
            </a:r>
            <a:endParaRPr lang="en-US" altLang="zh-CN" sz="1400" dirty="0">
              <a:latin typeface="宋体" charset="0"/>
            </a:endParaRPr>
          </a:p>
          <a:p>
            <a:pPr marL="0" indent="0" eaLnBrk="1" hangingPunct="1">
              <a:lnSpc>
                <a:spcPct val="150000"/>
              </a:lnSpc>
              <a:buFont typeface="Arial" charset="0"/>
              <a:buNone/>
            </a:pPr>
            <a:r>
              <a:rPr lang="zh-CN" altLang="en-US" sz="1400" dirty="0" smtClean="0"/>
              <a:t>	</a:t>
            </a:r>
            <a:r>
              <a:rPr lang="zh-CN" altLang="zh-CN" sz="1400" dirty="0" smtClean="0"/>
              <a:t>该</a:t>
            </a:r>
            <a:r>
              <a:rPr lang="zh-CN" altLang="zh-CN" sz="1400" dirty="0"/>
              <a:t>数据集内的数据分为两类，即正常运行数据和故障</a:t>
            </a:r>
            <a:r>
              <a:rPr lang="en-US" altLang="zh-CN" sz="1400" dirty="0"/>
              <a:t>/</a:t>
            </a:r>
            <a:r>
              <a:rPr lang="zh-CN" altLang="zh-CN" sz="1400" dirty="0"/>
              <a:t>异常状态下的数据。每一类数据下又按照</a:t>
            </a:r>
            <a:r>
              <a:rPr lang="en-US" altLang="zh-CN" sz="1400" dirty="0"/>
              <a:t>0-90</a:t>
            </a:r>
            <a:r>
              <a:rPr lang="zh-CN" altLang="zh-CN" sz="1400" dirty="0"/>
              <a:t>的不同载荷百分比，每</a:t>
            </a:r>
            <a:r>
              <a:rPr lang="en-US" altLang="zh-CN" sz="1400" dirty="0"/>
              <a:t>10</a:t>
            </a:r>
            <a:r>
              <a:rPr lang="zh-CN" altLang="zh-CN" sz="1400" dirty="0"/>
              <a:t>个百分点负载一个层次分为</a:t>
            </a:r>
            <a:r>
              <a:rPr lang="en-US" altLang="zh-CN" sz="1400" dirty="0"/>
              <a:t>10</a:t>
            </a:r>
            <a:r>
              <a:rPr lang="zh-CN" altLang="zh-CN" sz="1400" dirty="0"/>
              <a:t>种运行状态。合共</a:t>
            </a:r>
            <a:r>
              <a:rPr lang="en-US" altLang="zh-CN" sz="1400" dirty="0"/>
              <a:t>20</a:t>
            </a:r>
            <a:r>
              <a:rPr lang="zh-CN" altLang="zh-CN" sz="1400" dirty="0"/>
              <a:t>个文件，一共</a:t>
            </a:r>
            <a:r>
              <a:rPr lang="en-US" altLang="zh-CN" sz="1400" dirty="0"/>
              <a:t>2021119</a:t>
            </a:r>
            <a:r>
              <a:rPr lang="zh-CN" altLang="zh-CN" sz="1400" dirty="0"/>
              <a:t>条记录，每条记录包括载荷百分比在内一共</a:t>
            </a:r>
            <a:r>
              <a:rPr lang="en-US" altLang="zh-CN" sz="1400" dirty="0"/>
              <a:t>5</a:t>
            </a:r>
            <a:r>
              <a:rPr lang="zh-CN" altLang="zh-CN" sz="14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69887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837520"/>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t>3.2 </a:t>
            </a:r>
            <a:r>
              <a:rPr lang="zh-CN" altLang="en-US" sz="2800" dirty="0"/>
              <a:t>连续数据离散化</a:t>
            </a:r>
          </a:p>
        </p:txBody>
      </p:sp>
      <p:sp>
        <p:nvSpPr>
          <p:cNvPr id="4" name="内容占位符 3"/>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2218763" y="1786691"/>
            <a:ext cx="4706472" cy="1527728"/>
          </a:xfrm>
          <a:prstGeom prst="rect">
            <a:avLst/>
          </a:prstGeom>
        </p:spPr>
      </p:pic>
      <p:pic>
        <p:nvPicPr>
          <p:cNvPr id="6" name="图片 5"/>
          <p:cNvPicPr>
            <a:picLocks noChangeAspect="1"/>
          </p:cNvPicPr>
          <p:nvPr/>
        </p:nvPicPr>
        <p:blipFill>
          <a:blip r:embed="rId4"/>
          <a:stretch>
            <a:fillRect/>
          </a:stretch>
        </p:blipFill>
        <p:spPr>
          <a:xfrm>
            <a:off x="1983254" y="3657038"/>
            <a:ext cx="5177491" cy="2849566"/>
          </a:xfrm>
          <a:prstGeom prst="rect">
            <a:avLst/>
          </a:prstGeom>
        </p:spPr>
      </p:pic>
      <p:sp>
        <p:nvSpPr>
          <p:cNvPr id="7" name="下箭头 6"/>
          <p:cNvSpPr/>
          <p:nvPr/>
        </p:nvSpPr>
        <p:spPr>
          <a:xfrm>
            <a:off x="4448287" y="3314419"/>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t>3.3 </a:t>
            </a:r>
            <a:r>
              <a:rPr lang="zh-CN" altLang="en-US" sz="2800" dirty="0"/>
              <a:t>决策树模型实现</a:t>
            </a:r>
          </a:p>
        </p:txBody>
      </p:sp>
      <p:sp>
        <p:nvSpPr>
          <p:cNvPr id="31746" name="内容占位符 2"/>
          <p:cNvSpPr>
            <a:spLocks noGrp="1"/>
          </p:cNvSpPr>
          <p:nvPr>
            <p:ph idx="1"/>
          </p:nvPr>
        </p:nvSpPr>
        <p:spPr/>
        <p:txBody>
          <a:bodyPr/>
          <a:lstStyle/>
          <a:p>
            <a:pPr eaLnBrk="1" hangingPunct="1"/>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t>3.4 </a:t>
            </a:r>
            <a:r>
              <a:rPr lang="zh-CN" altLang="en-US" sz="2800" dirty="0"/>
              <a:t>支持向量机模型实现</a:t>
            </a:r>
          </a:p>
        </p:txBody>
      </p:sp>
      <p:sp>
        <p:nvSpPr>
          <p:cNvPr id="32770" name="内容占位符 2"/>
          <p:cNvSpPr>
            <a:spLocks noGrp="1"/>
          </p:cNvSpPr>
          <p:nvPr>
            <p:ph idx="1"/>
          </p:nvPr>
        </p:nvSpPr>
        <p:spPr/>
        <p:txBody>
          <a:bodyPr/>
          <a:lstStyle/>
          <a:p>
            <a:pPr eaLnBrk="1" hangingPunct="1"/>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t>3.5 </a:t>
            </a:r>
            <a:r>
              <a:rPr lang="zh-CN" altLang="en-US" sz="2800" dirty="0"/>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084881"/>
            <a:ext cx="9144000" cy="5773118"/>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t>4. </a:t>
            </a:r>
            <a:r>
              <a:rPr lang="zh-CN" altLang="en-US" sz="3600" dirty="0"/>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要进行性能分析，那么就必须要得到一份数据集合用于测试模型的</a:t>
            </a:r>
            <a:r>
              <a:rPr lang="zh-CN" altLang="en-US" sz="1600" dirty="0" smtClean="0"/>
              <a:t>准确性</a:t>
            </a:r>
            <a:r>
              <a:rPr lang="zh-CN" altLang="en-US" sz="1600" dirty="0"/>
              <a:t>。</a:t>
            </a:r>
            <a:endParaRPr lang="zh-CN" altLang="en-US" sz="1600" dirty="0" smtClean="0"/>
          </a:p>
          <a:p>
            <a:pPr>
              <a:lnSpc>
                <a:spcPct val="150000"/>
              </a:lnSpc>
              <a:spcBef>
                <a:spcPct val="0"/>
              </a:spcBef>
              <a:buFontTx/>
              <a:buNone/>
            </a:pPr>
            <a:r>
              <a:rPr lang="zh-CN" altLang="en-US" sz="1600" dirty="0" smtClean="0"/>
              <a:t>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t>4.1 </a:t>
            </a:r>
            <a:r>
              <a:rPr lang="zh-CN" altLang="en-US" sz="2800" dirty="0"/>
              <a:t>性能度量</a:t>
            </a:r>
          </a:p>
        </p:txBody>
      </p:sp>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t>4.2 </a:t>
            </a:r>
            <a:r>
              <a:rPr lang="zh-CN" altLang="en-US" sz="2800" dirty="0"/>
              <a:t>对比分析</a:t>
            </a:r>
          </a:p>
        </p:txBody>
      </p:sp>
      <p:sp>
        <p:nvSpPr>
          <p:cNvPr id="36866" name="内容占位符 2"/>
          <p:cNvSpPr>
            <a:spLocks noGrp="1"/>
          </p:cNvSpPr>
          <p:nvPr>
            <p:ph idx="1"/>
          </p:nvPr>
        </p:nvSpPr>
        <p:spPr/>
        <p:txBody>
          <a:bodyPr/>
          <a:lstStyle/>
          <a:p>
            <a:pPr eaLnBrk="1" hangingPunct="1"/>
            <a:endParaRPr lang="zh-CN" altLang="en-US" dirty="0"/>
          </a:p>
        </p:txBody>
      </p:sp>
      <p:pic>
        <p:nvPicPr>
          <p:cNvPr id="4" name="图片 3"/>
          <p:cNvPicPr>
            <a:picLocks noChangeAspect="1"/>
          </p:cNvPicPr>
          <p:nvPr/>
        </p:nvPicPr>
        <p:blipFill>
          <a:blip r:embed="rId3"/>
          <a:stretch>
            <a:fillRect/>
          </a:stretch>
        </p:blipFill>
        <p:spPr>
          <a:xfrm>
            <a:off x="628650" y="1825625"/>
            <a:ext cx="3042397" cy="2330455"/>
          </a:xfrm>
          <a:prstGeom prst="rect">
            <a:avLst/>
          </a:prstGeom>
        </p:spPr>
      </p:pic>
      <p:pic>
        <p:nvPicPr>
          <p:cNvPr id="5" name="图片 4"/>
          <p:cNvPicPr>
            <a:picLocks noChangeAspect="1"/>
          </p:cNvPicPr>
          <p:nvPr/>
        </p:nvPicPr>
        <p:blipFill>
          <a:blip r:embed="rId4"/>
          <a:stretch>
            <a:fillRect/>
          </a:stretch>
        </p:blipFill>
        <p:spPr>
          <a:xfrm>
            <a:off x="2901482" y="4055471"/>
            <a:ext cx="3341035" cy="2540521"/>
          </a:xfrm>
          <a:prstGeom prst="rect">
            <a:avLst/>
          </a:prstGeom>
        </p:spPr>
      </p:pic>
      <p:pic>
        <p:nvPicPr>
          <p:cNvPr id="6" name="图片 5"/>
          <p:cNvPicPr>
            <a:picLocks noChangeAspect="1"/>
          </p:cNvPicPr>
          <p:nvPr/>
        </p:nvPicPr>
        <p:blipFill>
          <a:blip r:embed="rId5"/>
          <a:stretch>
            <a:fillRect/>
          </a:stretch>
        </p:blipFill>
        <p:spPr>
          <a:xfrm>
            <a:off x="5497352" y="1825626"/>
            <a:ext cx="3084880" cy="23304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简介</a:t>
            </a:r>
            <a:endParaRPr kumimoji="1" lang="zh-CN" altLang="en-US" dirty="0"/>
          </a:p>
        </p:txBody>
      </p:sp>
      <p:sp>
        <p:nvSpPr>
          <p:cNvPr id="3" name="内容占位符 2"/>
          <p:cNvSpPr>
            <a:spLocks noGrp="1"/>
          </p:cNvSpPr>
          <p:nvPr>
            <p:ph idx="1"/>
          </p:nvPr>
        </p:nvSpPr>
        <p:spPr/>
        <p:txBody>
          <a:bodyPr/>
          <a:lstStyle/>
          <a:p>
            <a:pPr eaLnBrk="1" hangingPunct="1">
              <a:lnSpc>
                <a:spcPct val="100000"/>
              </a:lnSpc>
              <a:spcBef>
                <a:spcPct val="0"/>
              </a:spcBef>
              <a:buFontTx/>
              <a:buNone/>
            </a:pPr>
            <a:r>
              <a:rPr lang="zh-CN" altLang="en-US" dirty="0" smtClean="0"/>
              <a:t>一</a:t>
            </a:r>
            <a:r>
              <a:rPr lang="zh-CN" altLang="en-US" dirty="0"/>
              <a:t>、选题背景</a:t>
            </a:r>
            <a:endParaRPr lang="en-US" altLang="zh-CN" dirty="0"/>
          </a:p>
          <a:p>
            <a:pPr eaLnBrk="1" hangingPunct="1">
              <a:lnSpc>
                <a:spcPct val="100000"/>
              </a:lnSpc>
              <a:spcBef>
                <a:spcPct val="0"/>
              </a:spcBef>
              <a:buFontTx/>
              <a:buNone/>
            </a:pPr>
            <a:r>
              <a:rPr lang="zh-CN" altLang="en-US" dirty="0"/>
              <a:t>二、方案设计</a:t>
            </a:r>
            <a:endParaRPr lang="en-US" altLang="zh-CN" dirty="0"/>
          </a:p>
          <a:p>
            <a:pPr eaLnBrk="1" hangingPunct="1">
              <a:lnSpc>
                <a:spcPct val="100000"/>
              </a:lnSpc>
              <a:spcBef>
                <a:spcPct val="0"/>
              </a:spcBef>
              <a:buFontTx/>
              <a:buNone/>
            </a:pPr>
            <a:r>
              <a:rPr lang="zh-CN" altLang="en-US" dirty="0"/>
              <a:t>三、内容设计</a:t>
            </a:r>
            <a:endParaRPr lang="en-US" altLang="zh-CN" dirty="0"/>
          </a:p>
          <a:p>
            <a:pPr eaLnBrk="1" hangingPunct="1">
              <a:lnSpc>
                <a:spcPct val="100000"/>
              </a:lnSpc>
              <a:spcBef>
                <a:spcPct val="0"/>
              </a:spcBef>
              <a:buFontTx/>
              <a:buNone/>
            </a:pPr>
            <a:r>
              <a:rPr lang="zh-CN" altLang="en-US" dirty="0"/>
              <a:t>四、性能</a:t>
            </a:r>
            <a:r>
              <a:rPr lang="zh-CN" altLang="en-US" dirty="0" smtClean="0"/>
              <a:t>分析</a:t>
            </a:r>
            <a:endParaRPr lang="zh-CN" altLang="en-US" dirty="0"/>
          </a:p>
        </p:txBody>
      </p:sp>
    </p:spTree>
    <p:extLst>
      <p:ext uri="{BB962C8B-B14F-4D97-AF65-F5344CB8AC3E}">
        <p14:creationId xmlns:p14="http://schemas.microsoft.com/office/powerpoint/2010/main" val="1514923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8092" y="3766405"/>
            <a:ext cx="5592493" cy="707886"/>
          </a:xfrm>
          <a:prstGeom prst="rect">
            <a:avLst/>
          </a:prstGeom>
          <a:noFill/>
        </p:spPr>
        <p:txBody>
          <a:bodyPr wrap="none">
            <a:spAutoFit/>
          </a:bodyPr>
          <a:lstStyle/>
          <a:p>
            <a:pPr algn="ctr">
              <a:defRPr/>
            </a:pPr>
            <a:r>
              <a:rPr lang="en-US" altLang="zh-C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sp>
        <p:nvSpPr>
          <p:cNvPr id="7" name="矩形 6"/>
          <p:cNvSpPr/>
          <p:nvPr/>
        </p:nvSpPr>
        <p:spPr>
          <a:xfrm>
            <a:off x="0" y="1772719"/>
            <a:ext cx="9144000" cy="1015663"/>
          </a:xfrm>
          <a:prstGeom prst="rect">
            <a:avLst/>
          </a:prstGeom>
          <a:noFill/>
        </p:spPr>
        <p:txBody>
          <a:bodyPr>
            <a:spAutoFit/>
          </a:bodyPr>
          <a:lstStyle/>
          <a:p>
            <a:pPr algn="ctr">
              <a:defRPr/>
            </a:pPr>
            <a:r>
              <a:rPr lang="zh-CN" alt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宋体" panose="02010600030101010101" pitchFamily="2" charset="-122"/>
              </a:rPr>
              <a:t>答辩完毕！</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t>1.1 </a:t>
            </a:r>
            <a:r>
              <a:rPr lang="zh-CN" altLang="en-US" sz="2800" dirty="0"/>
              <a:t>选题背景</a:t>
            </a:r>
          </a:p>
        </p:txBody>
      </p:sp>
      <p:pic>
        <p:nvPicPr>
          <p:cNvPr id="16386" name="内容占位符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t>1.2 </a:t>
            </a:r>
            <a:r>
              <a:rPr lang="zh-CN" altLang="en-US" sz="2800" dirty="0"/>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金风科技公司利用</a:t>
            </a:r>
            <a:r>
              <a:rPr lang="en-US" altLang="zh-CN" sz="1600">
                <a:latin typeface="宋体" charset="0"/>
              </a:rPr>
              <a:t>SCADA</a:t>
            </a:r>
            <a:r>
              <a:rPr lang="zh-CN" altLang="en-US" sz="1600">
                <a:latin typeface="宋体" charset="0"/>
              </a:rPr>
              <a:t>，</a:t>
            </a:r>
            <a:endParaRPr lang="en-US" altLang="zh-CN" sz="1600">
              <a:latin typeface="宋体" charset="0"/>
            </a:endParaRPr>
          </a:p>
          <a:p>
            <a:pPr>
              <a:lnSpc>
                <a:spcPct val="100000"/>
              </a:lnSpc>
              <a:spcBef>
                <a:spcPct val="0"/>
              </a:spcBef>
              <a:buFontTx/>
              <a:buNone/>
            </a:pPr>
            <a:r>
              <a:rPr lang="zh-CN" altLang="zh-CN" sz="1600">
                <a:latin typeface="宋体" charset="0"/>
              </a:rPr>
              <a:t>成功实现</a:t>
            </a:r>
            <a:r>
              <a:rPr lang="zh-CN" altLang="en-US" sz="1600">
                <a:latin typeface="宋体" charset="0"/>
              </a:rPr>
              <a:t>了</a:t>
            </a:r>
            <a:r>
              <a:rPr lang="zh-CN" altLang="zh-CN" sz="1600">
                <a:latin typeface="宋体" charset="0"/>
              </a:rPr>
              <a:t>预测性维护</a:t>
            </a:r>
            <a:endParaRPr lang="zh-CN" altLang="en-US" sz="1600">
              <a:latin typeface="宋体" charset="0"/>
            </a:endParaRPr>
          </a:p>
        </p:txBody>
      </p:sp>
      <p:pic>
        <p:nvPicPr>
          <p:cNvPr id="1843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t>2 </a:t>
            </a:r>
            <a:r>
              <a:rPr lang="zh-CN" altLang="en-US" sz="3600" dirty="0"/>
              <a:t>方案设计</a:t>
            </a:r>
          </a:p>
        </p:txBody>
      </p:sp>
      <p:sp>
        <p:nvSpPr>
          <p:cNvPr id="20482" name="内容占位符 2"/>
          <p:cNvSpPr>
            <a:spLocks noGrp="1"/>
          </p:cNvSpPr>
          <p:nvPr>
            <p:ph idx="1"/>
          </p:nvPr>
        </p:nvSpPr>
        <p:spPr/>
        <p:txBody>
          <a:bodyPr/>
          <a:lstStyle/>
          <a:p>
            <a:pPr marL="0" indent="0" eaLnBrk="1" hangingPunct="1">
              <a:buFont typeface="Arial" charset="0"/>
              <a:buNone/>
            </a:pPr>
            <a:r>
              <a:rPr lang="zh-CN" altLang="en-US" dirty="0"/>
              <a:t>本文全部采用基于数据驱动的故障诊断方式：</a:t>
            </a:r>
            <a:endParaRPr lang="en-US" altLang="zh-CN" dirty="0"/>
          </a:p>
          <a:p>
            <a:pPr marL="0" indent="0" eaLnBrk="1" hangingPunct="1"/>
            <a:endParaRPr lang="en-US" altLang="zh-CN" dirty="0"/>
          </a:p>
          <a:p>
            <a:pPr marL="0" indent="0" eaLnBrk="1" hangingPunct="1"/>
            <a:r>
              <a:rPr lang="zh-CN" altLang="en-US" dirty="0"/>
              <a:t>方案一： 基于决策树算法的故障模型设计</a:t>
            </a:r>
            <a:endParaRPr lang="en-US" altLang="zh-CN" dirty="0"/>
          </a:p>
          <a:p>
            <a:pPr marL="0" indent="0" eaLnBrk="1" hangingPunct="1"/>
            <a:endParaRPr lang="en-US" altLang="zh-CN" dirty="0"/>
          </a:p>
          <a:p>
            <a:pPr marL="0" indent="0" eaLnBrk="1" hangingPunct="1"/>
            <a:r>
              <a:rPr lang="zh-CN" altLang="en-US" dirty="0"/>
              <a:t>方案二： 基于支持向量机的故障模型设计</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t>2.1 </a:t>
            </a:r>
            <a:r>
              <a:rPr lang="zh-CN" altLang="en-US" sz="2800" dirty="0"/>
              <a:t>故障模型的要求</a:t>
            </a:r>
          </a:p>
        </p:txBody>
      </p:sp>
      <p:sp>
        <p:nvSpPr>
          <p:cNvPr id="22530" name="内容占位符 2"/>
          <p:cNvSpPr>
            <a:spLocks noGrp="1"/>
          </p:cNvSpPr>
          <p:nvPr>
            <p:ph idx="1"/>
          </p:nvPr>
        </p:nvSpPr>
        <p:spPr/>
        <p:txBody>
          <a:bodyPr/>
          <a:lstStyle/>
          <a:p>
            <a:pPr eaLnBrk="1" hangingPunct="1"/>
            <a:r>
              <a:rPr lang="zh-CN" altLang="en-US"/>
              <a:t>故障模型基于历史运行数据建立，减少模型建立过程中对于先验知识的依赖性，并且可以根据实施运行数据进行诊断；</a:t>
            </a:r>
            <a:endParaRPr lang="en-US" altLang="zh-CN"/>
          </a:p>
          <a:p>
            <a:pPr eaLnBrk="1" hangingPunct="1"/>
            <a:endParaRPr lang="en-US" altLang="zh-CN"/>
          </a:p>
          <a:p>
            <a:pPr eaLnBrk="1" hangingPunct="1"/>
            <a:endParaRPr lang="en-US" altLang="zh-CN"/>
          </a:p>
          <a:p>
            <a:pPr eaLnBrk="1" hangingPunct="1"/>
            <a:r>
              <a:rPr lang="zh-CN" altLang="en-US"/>
              <a:t>模型的精度应能够随着数据量的增加而提高。构建模型的数据越多，则模型的泛化能力越强，对于各种实际情况的解读也会更好。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t>2.2 </a:t>
            </a:r>
            <a:r>
              <a:rPr lang="zh-CN" altLang="en-US" sz="2800" dirty="0"/>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a:noFill/>
              </a:rPr>
              <a:t> </a:t>
            </a:r>
          </a:p>
        </p:txBody>
      </p:sp>
      <p:pic>
        <p:nvPicPr>
          <p:cNvPr id="2355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151188"/>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81" y="1250576"/>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t>2.2 </a:t>
            </a:r>
            <a:r>
              <a:rPr lang="zh-CN" altLang="en-US" sz="2800" dirty="0"/>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TotalTime>
  <Words>1243</Words>
  <Application>Microsoft Macintosh PowerPoint</Application>
  <PresentationFormat>全屏显示(4:3)</PresentationFormat>
  <Paragraphs>110</Paragraphs>
  <Slides>20</Slides>
  <Notes>11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Calibri</vt:lpstr>
      <vt:lpstr>Calibri Light</vt:lpstr>
      <vt:lpstr>Cambria Math</vt:lpstr>
      <vt:lpstr>Times New Roman</vt:lpstr>
      <vt:lpstr>华文楷体</vt:lpstr>
      <vt:lpstr>华文新魏</vt:lpstr>
      <vt:lpstr>宋体</vt:lpstr>
      <vt:lpstr>Arial</vt:lpstr>
      <vt:lpstr>Office 主题</vt:lpstr>
      <vt:lpstr>毕业设计论文答辩</vt:lpstr>
      <vt:lpstr>内容简介</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3.4 支持向量机模型实现</vt:lpstr>
      <vt:lpstr>3.5 人机交互界面设计</vt:lpstr>
      <vt:lpstr>PowerPoint 演示文稿</vt:lpstr>
      <vt:lpstr>4. 性能分析</vt:lpstr>
      <vt:lpstr>4.1 性能度量</vt:lpstr>
      <vt:lpstr>4.2 对比分析</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Microsoft Office 用户</cp:lastModifiedBy>
  <cp:revision>69</cp:revision>
  <dcterms:created xsi:type="dcterms:W3CDTF">2018-05-27T07:01:08Z</dcterms:created>
  <dcterms:modified xsi:type="dcterms:W3CDTF">2018-05-28T08:19:21Z</dcterms:modified>
</cp:coreProperties>
</file>